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805" r:id="rId2"/>
    <p:sldId id="807" r:id="rId3"/>
    <p:sldId id="816" r:id="rId4"/>
    <p:sldId id="817" r:id="rId5"/>
    <p:sldId id="818" r:id="rId6"/>
    <p:sldId id="826" r:id="rId7"/>
    <p:sldId id="821" r:id="rId8"/>
    <p:sldId id="824" r:id="rId9"/>
    <p:sldId id="825" r:id="rId10"/>
    <p:sldId id="822" r:id="rId11"/>
    <p:sldId id="823" r:id="rId12"/>
    <p:sldId id="806" r:id="rId13"/>
    <p:sldId id="81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4">
          <p15:clr>
            <a:srgbClr val="A4A3A4"/>
          </p15:clr>
        </p15:guide>
        <p15:guide id="2" orient="horz" pos="2219">
          <p15:clr>
            <a:srgbClr val="A4A3A4"/>
          </p15:clr>
        </p15:guide>
        <p15:guide id="3" orient="horz" pos="14">
          <p15:clr>
            <a:srgbClr val="A4A3A4"/>
          </p15:clr>
        </p15:guide>
        <p15:guide id="4" pos="5759">
          <p15:clr>
            <a:srgbClr val="A4A3A4"/>
          </p15:clr>
        </p15:guide>
        <p15:guide id="5" pos="28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BA0C2F"/>
    <a:srgbClr val="5358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64" autoAdjust="0"/>
    <p:restoredTop sz="99388" autoAdjust="0"/>
  </p:normalViewPr>
  <p:slideViewPr>
    <p:cSldViewPr snapToGrid="0" snapToObjects="1">
      <p:cViewPr varScale="1">
        <p:scale>
          <a:sx n="115" d="100"/>
          <a:sy n="115" d="100"/>
        </p:scale>
        <p:origin x="1624" y="208"/>
      </p:cViewPr>
      <p:guideLst>
        <p:guide orient="horz" pos="4034"/>
        <p:guide orient="horz" pos="2219"/>
        <p:guide orient="horz" pos="14"/>
        <p:guide pos="5759"/>
        <p:guide pos="28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F2216-3C6C-5242-8DB2-4752D4FEC615}" type="datetimeFigureOut">
              <a:rPr lang="en-US" smtClean="0">
                <a:latin typeface="Arial"/>
              </a:rPr>
              <a:pPr/>
              <a:t>9/13/20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E00F2-CC6B-3345-A584-44341337AE23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5426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png>
</file>

<file path=ppt/media/image40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2CD6293C-6F3F-374D-A003-D3E152FC3744}" type="datetimeFigureOut">
              <a:rPr lang="en-US" smtClean="0"/>
              <a:pPr/>
              <a:t>9/13/20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D389288A-BD78-EC48-81B6-C08E556E160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760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measured 6 sites at Ivanpah, JPL, and Caltech.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26DE78-2793-446D-9DEA-C8BFDD72E4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316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330" y="2058235"/>
            <a:ext cx="3185337" cy="707853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206213" y="2914151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800" b="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217330" y="3392822"/>
            <a:ext cx="7498993" cy="13823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</p:spTree>
    <p:extLst>
      <p:ext uri="{BB962C8B-B14F-4D97-AF65-F5344CB8AC3E}">
        <p14:creationId xmlns:p14="http://schemas.microsoft.com/office/powerpoint/2010/main" val="156067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F8D79-F0C4-D34D-8A88-9C95CFFDA57E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1476374"/>
            <a:ext cx="9144000" cy="48164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559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279400"/>
            <a:ext cx="7816649" cy="822036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6074"/>
            <a:ext cx="8229600" cy="49900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600" y="6096000"/>
            <a:ext cx="1447800" cy="298450"/>
          </a:xfrm>
        </p:spPr>
        <p:txBody>
          <a:bodyPr/>
          <a:lstStyle/>
          <a:p>
            <a:fld id="{86FAB8CD-051E-284A-B9A7-5EAFA02FF667}" type="datetime1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90600" y="6400801"/>
            <a:ext cx="7086600" cy="228600"/>
          </a:xfrm>
        </p:spPr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29600" y="6356351"/>
            <a:ext cx="457200" cy="273050"/>
          </a:xfrm>
        </p:spPr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NASA insignia2Colo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6019800"/>
            <a:ext cx="793954" cy="6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03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143000" y="6356350"/>
            <a:ext cx="2133600" cy="365125"/>
          </a:xfrm>
        </p:spPr>
        <p:txBody>
          <a:bodyPr/>
          <a:lstStyle/>
          <a:p>
            <a:fld id="{48466608-5881-E248-9C89-9B5A8F7901A6}" type="datetime1">
              <a:rPr lang="en-US" smtClean="0"/>
              <a:t>9/13/20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NASA insignia2Color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050" y="5963831"/>
            <a:ext cx="793954" cy="656539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1143000" y="6324599"/>
            <a:ext cx="7467600" cy="1"/>
          </a:xfrm>
          <a:prstGeom prst="line">
            <a:avLst/>
          </a:prstGeom>
          <a:ln w="28575" cmpd="sng">
            <a:solidFill>
              <a:srgbClr val="003399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750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3000" y="6356349"/>
            <a:ext cx="1447800" cy="365125"/>
          </a:xfrm>
        </p:spPr>
        <p:txBody>
          <a:bodyPr/>
          <a:lstStyle/>
          <a:p>
            <a:fld id="{55C5CE85-21D6-4849-BAD7-071796A19C7D}" type="datetime1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3000" y="5991224"/>
            <a:ext cx="2133600" cy="365125"/>
          </a:xfrm>
        </p:spPr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NASA insignia2Color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050" y="5963831"/>
            <a:ext cx="793954" cy="6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44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455990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304986" y="4942618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800" b="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316103" y="5421290"/>
            <a:ext cx="7498993" cy="8044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  <p:pic>
        <p:nvPicPr>
          <p:cNvPr id="6" name="Picture 5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8" y="5810555"/>
            <a:ext cx="3185337" cy="70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1" y="3843849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>
                <a:solidFill>
                  <a:schemeClr val="bg2"/>
                </a:solidFill>
              </a:rPr>
              <a:t>jpl.nasa.gov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564190" y="3654169"/>
            <a:ext cx="4042530" cy="0"/>
          </a:xfrm>
          <a:prstGeom prst="line">
            <a:avLst/>
          </a:prstGeom>
          <a:ln w="12700" cmpd="sng">
            <a:solidFill>
              <a:srgbClr val="BFBFB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143" y="2541306"/>
            <a:ext cx="4234462" cy="94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01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" y="2995083"/>
            <a:ext cx="9144000" cy="86783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Chapter Divider</a:t>
            </a:r>
          </a:p>
        </p:txBody>
      </p:sp>
    </p:spTree>
    <p:extLst>
      <p:ext uri="{BB962C8B-B14F-4D97-AF65-F5344CB8AC3E}">
        <p14:creationId xmlns:p14="http://schemas.microsoft.com/office/powerpoint/2010/main" val="1773567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119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681B0-F019-CE4A-892B-2C83E87EF1AD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1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D5786-F6FF-D74C-8CA7-13CF9C82813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</p:spTree>
    <p:extLst>
      <p:ext uri="{BB962C8B-B14F-4D97-AF65-F5344CB8AC3E}">
        <p14:creationId xmlns:p14="http://schemas.microsoft.com/office/powerpoint/2010/main" val="1609336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67CB4-179C-0243-B947-A2D929956FA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457200" y="1476963"/>
            <a:ext cx="8248650" cy="4815887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948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F1556-A14C-E841-914D-B181766AB2C5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4678362" y="1476963"/>
            <a:ext cx="4008438" cy="4815887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0"/>
          </p:nvPr>
        </p:nvSpPr>
        <p:spPr>
          <a:xfrm>
            <a:off x="454025" y="1476375"/>
            <a:ext cx="4023901" cy="481647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3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11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9" r:id="rId2"/>
    <p:sldLayoutId id="2147483696" r:id="rId3"/>
    <p:sldLayoutId id="2147483697" r:id="rId4"/>
    <p:sldLayoutId id="2147483655" r:id="rId5"/>
    <p:sldLayoutId id="2147483700" r:id="rId6"/>
    <p:sldLayoutId id="2147483658" r:id="rId7"/>
    <p:sldLayoutId id="2147483649" r:id="rId8"/>
    <p:sldLayoutId id="2147483651" r:id="rId9"/>
    <p:sldLayoutId id="2147483698" r:id="rId10"/>
    <p:sldLayoutId id="2147483703" r:id="rId11"/>
    <p:sldLayoutId id="2147483704" r:id="rId12"/>
    <p:sldLayoutId id="2147483705" r:id="rId13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0" b="4746"/>
          <a:stretch/>
        </p:blipFill>
        <p:spPr>
          <a:xfrm>
            <a:off x="-12094" y="0"/>
            <a:ext cx="9188970" cy="4559905"/>
          </a:xfrm>
          <a:prstGeom prst="rect">
            <a:avLst/>
          </a:prstGeom>
        </p:spPr>
      </p:pic>
      <p:sp>
        <p:nvSpPr>
          <p:cNvPr id="6" name="Text Placeholder 1"/>
          <p:cNvSpPr txBox="1">
            <a:spLocks/>
          </p:cNvSpPr>
          <p:nvPr/>
        </p:nvSpPr>
        <p:spPr>
          <a:xfrm>
            <a:off x="281518" y="4752218"/>
            <a:ext cx="8544170" cy="1659063"/>
          </a:xfrm>
          <a:prstGeom prst="rect">
            <a:avLst/>
          </a:prstGeom>
        </p:spPr>
        <p:txBody>
          <a:bodyPr lIns="91418" tIns="45709" rIns="91418" bIns="45709" anchor="t"/>
          <a:lstStyle>
            <a:lvl1pPr marL="0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9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18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279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373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46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58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65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744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14. Optimal Estimation: Designing Constraints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Dr. David R. Thompson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Jet Propulsion Laboratory, Imaging Spectroscopy Group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July 20, 2019</a:t>
            </a:r>
          </a:p>
        </p:txBody>
      </p:sp>
      <p:pic>
        <p:nvPicPr>
          <p:cNvPr id="9" name="Picture 8" descr="Tribrand_BlackText_RGB_022615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8" y="5810555"/>
            <a:ext cx="3185337" cy="70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869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EDA18D-1AA1-FF43-B1AB-D3D2A195400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2EC995-C5EC-9044-ACA6-2D806AE794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CB1872-38FA-F143-8921-FE560A2E9A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7C87171-2BD2-B842-B026-E4A95695FD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0753" y="4734733"/>
            <a:ext cx="4581532" cy="436031"/>
          </a:xfrm>
        </p:spPr>
        <p:txBody>
          <a:bodyPr/>
          <a:lstStyle/>
          <a:p>
            <a:r>
              <a:rPr lang="en-US" dirty="0"/>
              <a:t>But </a:t>
            </a:r>
            <a:r>
              <a:rPr lang="en-US" dirty="0" err="1"/>
              <a:t>underconstrained</a:t>
            </a:r>
            <a:r>
              <a:rPr lang="en-US" dirty="0"/>
              <a:t> priors can leave residual artifacts and noise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97CDACA-FA26-D24C-BE6C-7BAB05FDC271}"/>
              </a:ext>
            </a:extLst>
          </p:cNvPr>
          <p:cNvGrpSpPr/>
          <p:nvPr/>
        </p:nvGrpSpPr>
        <p:grpSpPr>
          <a:xfrm>
            <a:off x="195945" y="500744"/>
            <a:ext cx="6677621" cy="3951003"/>
            <a:chOff x="393617" y="1746431"/>
            <a:chExt cx="8153362" cy="486497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A84ABFA-3C9E-CF4E-AE4B-D69D173483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248"/>
            <a:stretch/>
          </p:blipFill>
          <p:spPr>
            <a:xfrm>
              <a:off x="393617" y="1746431"/>
              <a:ext cx="8153362" cy="486497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D8577B5-A2A3-D64C-9A7B-122402B7E94E}"/>
                </a:ext>
              </a:extLst>
            </p:cNvPr>
            <p:cNvSpPr txBox="1"/>
            <p:nvPr/>
          </p:nvSpPr>
          <p:spPr>
            <a:xfrm>
              <a:off x="6422571" y="3712029"/>
              <a:ext cx="1317173" cy="8155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Good mineral features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068157B-D610-5845-B51C-E48891D7C495}"/>
                </a:ext>
              </a:extLst>
            </p:cNvPr>
            <p:cNvSpPr txBox="1"/>
            <p:nvPr/>
          </p:nvSpPr>
          <p:spPr>
            <a:xfrm>
              <a:off x="1883833" y="1752600"/>
              <a:ext cx="1317173" cy="577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H</a:t>
              </a:r>
              <a:r>
                <a:rPr lang="en-US" sz="1400" baseline="-25000" dirty="0"/>
                <a:t>2</a:t>
              </a:r>
              <a:r>
                <a:rPr lang="en-US" sz="1400" dirty="0"/>
                <a:t>O vapor artifacts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4F93025-C54F-3947-8A47-0112CB11EEE8}"/>
                </a:ext>
              </a:extLst>
            </p:cNvPr>
            <p:cNvCxnSpPr/>
            <p:nvPr/>
          </p:nvCxnSpPr>
          <p:spPr>
            <a:xfrm flipV="1">
              <a:off x="6879771" y="3429000"/>
              <a:ext cx="0" cy="2830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8CC3A06-8AC8-684F-BBD6-5CE6548C274F}"/>
                </a:ext>
              </a:extLst>
            </p:cNvPr>
            <p:cNvCxnSpPr>
              <a:cxnSpLocks/>
            </p:cNvCxnSpPr>
            <p:nvPr/>
          </p:nvCxnSpPr>
          <p:spPr>
            <a:xfrm>
              <a:off x="3106165" y="1918181"/>
              <a:ext cx="0" cy="4120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F5A86147-C56C-E04D-B178-3A2222282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37" r="8700"/>
          <a:stretch/>
        </p:blipFill>
        <p:spPr>
          <a:xfrm>
            <a:off x="5263887" y="3428999"/>
            <a:ext cx="3468305" cy="2928257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A59242-5762-EE40-B3A3-24C51FF02B41}"/>
              </a:ext>
            </a:extLst>
          </p:cNvPr>
          <p:cNvCxnSpPr>
            <a:cxnSpLocks/>
          </p:cNvCxnSpPr>
          <p:nvPr/>
        </p:nvCxnSpPr>
        <p:spPr>
          <a:xfrm>
            <a:off x="2907385" y="640228"/>
            <a:ext cx="0" cy="33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871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E8DFA7-9715-F04F-9F7F-20125C7D012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07BFC-CB11-494B-84A1-497CF3F54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17997-24EA-5248-9BD5-89AFEED21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C63B269-0928-1F49-A4B7-F1FAAC1FC6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Solution: Design priors carefully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45723A3-1B06-7647-901A-12F8571E81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8150" y="1110343"/>
            <a:ext cx="8248650" cy="4855935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Squeeze, expand, fit, and diagonalize to move shape and magnitude information around the spectrum, according to your needs and the strength of background knowledge.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Here, a “block + diagonal” structure preserves sharp mineral features that do not appear explicitly in our prior.  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At the same time, it reduces the 940 nm water vapor artifact.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B9E20A-FFE7-8D4B-84E4-A801B4243B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8150" y="3334204"/>
            <a:ext cx="4604656" cy="306977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02B80F0-EDA9-8D44-935E-A408AF046C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92" r="11905"/>
          <a:stretch/>
        </p:blipFill>
        <p:spPr>
          <a:xfrm>
            <a:off x="4931229" y="3325845"/>
            <a:ext cx="3494314" cy="3122579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3F1FB6-6E5F-FF41-B465-8DB55464DEFE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524770" y="4038601"/>
            <a:ext cx="325683" cy="158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1AD8951-9825-A349-B780-0A2B292D6216}"/>
              </a:ext>
            </a:extLst>
          </p:cNvPr>
          <p:cNvSpPr txBox="1"/>
          <p:nvPr/>
        </p:nvSpPr>
        <p:spPr>
          <a:xfrm>
            <a:off x="1133476" y="3730824"/>
            <a:ext cx="782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Solved!</a:t>
            </a:r>
          </a:p>
        </p:txBody>
      </p:sp>
    </p:spTree>
    <p:extLst>
      <p:ext uri="{BB962C8B-B14F-4D97-AF65-F5344CB8AC3E}">
        <p14:creationId xmlns:p14="http://schemas.microsoft.com/office/powerpoint/2010/main" val="1765563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0478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B0E8AEA-5A7F-8D41-A2E7-6C522F8B6F61}" type="datetime1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13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Exercise: Cuprite, NV - ang20140625t192252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E555301-96F1-0E46-808B-CD3316CFA4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973"/>
          <a:stretch/>
        </p:blipFill>
        <p:spPr>
          <a:xfrm>
            <a:off x="3463711" y="1017607"/>
            <a:ext cx="4114800" cy="39997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04ADEB3-73F0-0740-8F0F-A0E83434F924}"/>
              </a:ext>
            </a:extLst>
          </p:cNvPr>
          <p:cNvSpPr txBox="1"/>
          <p:nvPr/>
        </p:nvSpPr>
        <p:spPr>
          <a:xfrm>
            <a:off x="4965940" y="5233438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Buddingtonite Bump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C2F4FA3-F5EB-0A40-A6EB-FA0722A6BC7D}"/>
              </a:ext>
            </a:extLst>
          </p:cNvPr>
          <p:cNvCxnSpPr/>
          <p:nvPr/>
        </p:nvCxnSpPr>
        <p:spPr>
          <a:xfrm flipH="1" flipV="1">
            <a:off x="4631507" y="4002866"/>
            <a:ext cx="696685" cy="1214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A55632C-0FD5-0145-BBB5-EC325B587C2E}"/>
              </a:ext>
            </a:extLst>
          </p:cNvPr>
          <p:cNvGrpSpPr/>
          <p:nvPr/>
        </p:nvGrpSpPr>
        <p:grpSpPr>
          <a:xfrm>
            <a:off x="1883833" y="1317171"/>
            <a:ext cx="1284391" cy="4834465"/>
            <a:chOff x="1440318" y="1089780"/>
            <a:chExt cx="1382400" cy="520337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FE930D-6A8D-D840-B655-D54962A95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766D0F9-FB39-1A40-B559-92112887DCCF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198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0" b="4746"/>
          <a:stretch/>
        </p:blipFill>
        <p:spPr>
          <a:xfrm>
            <a:off x="-12094" y="0"/>
            <a:ext cx="9188970" cy="45599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A8890C-3B38-F749-A469-29A176A84AF8}"/>
              </a:ext>
            </a:extLst>
          </p:cNvPr>
          <p:cNvSpPr txBox="1"/>
          <p:nvPr/>
        </p:nvSpPr>
        <p:spPr>
          <a:xfrm>
            <a:off x="234176" y="4672360"/>
            <a:ext cx="874255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Goals for this module</a:t>
            </a:r>
            <a:endParaRPr lang="en-US" sz="1000" b="1" dirty="0"/>
          </a:p>
          <a:p>
            <a:endParaRPr lang="en-US" sz="1000" b="1" dirty="0"/>
          </a:p>
          <a:p>
            <a:r>
              <a:rPr lang="en-US" b="1" dirty="0"/>
              <a:t>Construct surface models for different retrieval objectives</a:t>
            </a:r>
          </a:p>
          <a:p>
            <a:r>
              <a:rPr lang="en-US" b="1" dirty="0"/>
              <a:t>Diagnose and exploit the information balance between prior and measurement data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63152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913B-4434-2240-B306-E9D442D04F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prior distribution is tool to direct measurement information to specific goals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DD3322-7AFF-984D-8757-E280468ED88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4026" y="1555708"/>
            <a:ext cx="8248650" cy="4815887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b="1" dirty="0"/>
              <a:t>Introduces “soft” domain knowledge and background information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b="1" dirty="0"/>
              <a:t>Can constrain certain parts of the state vector to provide maximum measurement leverage, or achieve specific inversion objectives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b="1" dirty="0"/>
              <a:t>Can apply to any state vector element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b="1" dirty="0"/>
              <a:t>Recall the cost function:</a:t>
            </a:r>
          </a:p>
          <a:p>
            <a:pPr marL="0" indent="0">
              <a:buNone/>
            </a:pPr>
            <a:endParaRPr lang="en-US" sz="1800" b="1" dirty="0"/>
          </a:p>
          <a:p>
            <a:pPr marL="0" indent="0">
              <a:buNone/>
            </a:pPr>
            <a:endParaRPr lang="en-US" sz="1800" b="1" dirty="0"/>
          </a:p>
          <a:p>
            <a:pPr marL="0" indent="0">
              <a:buNone/>
            </a:pPr>
            <a:endParaRPr lang="en-US" sz="18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B3CB356-265D-904F-BEDC-D3BB68225591}"/>
                  </a:ext>
                </a:extLst>
              </p:cNvPr>
              <p:cNvSpPr/>
              <p:nvPr/>
            </p:nvSpPr>
            <p:spPr>
              <a:xfrm>
                <a:off x="502362" y="4293506"/>
                <a:ext cx="8336838" cy="4744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US" sz="22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200" b="1">
                                  <a:latin typeface="Cambria Math" charset="0"/>
                                </a:rPr>
                                <m:t>𝛘</m:t>
                              </m:r>
                            </m:e>
                            <m:sup>
                              <m:r>
                                <a:rPr lang="en-US" sz="2200" b="0" i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𝐱</m:t>
                              </m:r>
                            </m:e>
                          </m:d>
                          <m:r>
                            <a:rPr lang="en-US" sz="2200" b="0" i="0">
                              <a:latin typeface="Cambria Math" charset="0"/>
                            </a:rPr>
                            <m:t>= (</m:t>
                          </m:r>
                          <m:sSup>
                            <m:s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"/>
                                  <m:ctrlPr>
                                    <a:rPr lang="en-US" sz="2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𝐅</m:t>
                                  </m:r>
                                  <m:r>
                                    <a:rPr lang="en-US" sz="2200" b="0" i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𝐱</m:t>
                                  </m:r>
                                  <m:r>
                                    <a:rPr lang="en-US" sz="2200" b="0" i="0">
                                      <a:latin typeface="Cambria Math" charset="0"/>
                                    </a:rPr>
                                    <m:t>)−</m:t>
                                  </m:r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𝐲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200" b="1" i="0">
                                  <a:latin typeface="Cambria Math" charset="0"/>
                                </a:rPr>
                                <m:t>𝐓</m:t>
                              </m:r>
                            </m:sup>
                          </m:sSup>
                          <m:r>
                            <a:rPr lang="en-US" sz="2200" b="0" i="0">
                              <a:latin typeface="Cambria Math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𝐒</m:t>
                              </m:r>
                            </m:e>
                            <m:sub>
                              <m:r>
                                <a:rPr lang="en-US" sz="2200" b="1" i="0">
                                  <a:latin typeface="Cambria Math" charset="0"/>
                                </a:rPr>
                                <m:t>𝛜</m:t>
                              </m:r>
                            </m:sub>
                            <m:sup>
                              <m:r>
                                <a:rPr lang="en-US" sz="2200" b="0" i="0">
                                  <a:latin typeface="Cambria Math" charset="0"/>
                                </a:rPr>
                                <m:t>−1</m:t>
                              </m:r>
                            </m:sup>
                          </m:sSubSup>
                          <m:r>
                            <a:rPr lang="en-US" sz="2200" b="0" i="0">
                              <a:latin typeface="Cambria Math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𝐅</m:t>
                              </m:r>
                              <m:d>
                                <m:d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𝐱</m:t>
                                  </m:r>
                                </m:e>
                              </m:d>
                              <m:r>
                                <a:rPr lang="en-US" sz="2200" b="0" i="0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US" sz="2200" b="1" i="0">
                                  <a:latin typeface="Cambria Math" charset="0"/>
                                </a:rPr>
                                <m:t>𝐲</m:t>
                              </m:r>
                            </m:e>
                          </m:d>
                          <m:r>
                            <a:rPr lang="en-US" sz="2200" b="0" i="0">
                              <a:latin typeface="Cambria Math" charset="0"/>
                            </a:rPr>
                            <m:t>+ </m:t>
                          </m:r>
                          <m:sSup>
                            <m:s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𝐱</m:t>
                                  </m:r>
                                  <m:r>
                                    <a:rPr lang="en-US" sz="2200" b="0" i="0">
                                      <a:latin typeface="Cambria Math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200" b="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0">
                                          <a:latin typeface="Cambria Math" charset="0"/>
                                        </a:rPr>
                                        <m:t>𝐱</m:t>
                                      </m:r>
                                    </m:e>
                                    <m:sub>
                                      <m:r>
                                        <a:rPr lang="en-US" sz="2200" b="1" i="0">
                                          <a:latin typeface="Cambria Math" charset="0"/>
                                        </a:rPr>
                                        <m:t>𝐚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200" b="1" i="0">
                                  <a:latin typeface="Cambria Math" charset="0"/>
                                </a:rPr>
                                <m:t>𝐓</m:t>
                              </m:r>
                            </m:sup>
                          </m:sSup>
                          <m:r>
                            <a:rPr lang="en-US" sz="2200" b="0" i="0">
                              <a:latin typeface="Cambria Math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𝐒</m:t>
                              </m:r>
                            </m:e>
                            <m:sub>
                              <m:r>
                                <a:rPr lang="en-US" sz="2200" b="1" i="0">
                                  <a:latin typeface="Cambria Math" charset="0"/>
                                </a:rPr>
                                <m:t>𝐚</m:t>
                              </m:r>
                            </m:sub>
                            <m:sup>
                              <m:r>
                                <a:rPr lang="en-US" sz="2200" b="0" i="0">
                                  <a:latin typeface="Cambria Math" charset="0"/>
                                </a:rPr>
                                <m:t>−1</m:t>
                              </m:r>
                            </m:sup>
                          </m:sSubSup>
                          <m:r>
                            <a:rPr lang="en-US" sz="2200" b="0" i="0">
                              <a:latin typeface="Cambria Math" charset="0"/>
                            </a:rPr>
                            <m:t> (</m:t>
                          </m:r>
                          <m:r>
                            <a:rPr lang="en-US" sz="2200" b="1" i="0">
                              <a:latin typeface="Cambria Math" charset="0"/>
                            </a:rPr>
                            <m:t>𝐱</m:t>
                          </m:r>
                          <m:r>
                            <a:rPr lang="en-US" sz="2200" b="0" i="0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en-US" sz="2200" b="1" i="0">
                                  <a:latin typeface="Cambria Math" charset="0"/>
                                </a:rPr>
                                <m:t>𝐚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B3CB356-265D-904F-BEDC-D3BB682255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362" y="4293506"/>
                <a:ext cx="8336838" cy="474489"/>
              </a:xfrm>
              <a:prstGeom prst="rect">
                <a:avLst/>
              </a:prstGeom>
              <a:blipFill>
                <a:blip r:embed="rId4"/>
                <a:stretch>
                  <a:fillRect t="-157895" r="-913" b="-242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9CA08479-081A-5942-ACBD-603CF9F256F2}"/>
              </a:ext>
            </a:extLst>
          </p:cNvPr>
          <p:cNvSpPr txBox="1"/>
          <p:nvPr/>
        </p:nvSpPr>
        <p:spPr>
          <a:xfrm>
            <a:off x="5983441" y="5159869"/>
            <a:ext cx="2157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Bayesian prior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38566B67-275E-6546-96E1-3CA6FD387460}"/>
              </a:ext>
            </a:extLst>
          </p:cNvPr>
          <p:cNvSpPr/>
          <p:nvPr/>
        </p:nvSpPr>
        <p:spPr>
          <a:xfrm rot="16200000">
            <a:off x="6864190" y="3720303"/>
            <a:ext cx="292419" cy="2590800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E8737-8C25-4149-A830-861D37A7DCD5}"/>
              </a:ext>
            </a:extLst>
          </p:cNvPr>
          <p:cNvSpPr txBox="1"/>
          <p:nvPr/>
        </p:nvSpPr>
        <p:spPr>
          <a:xfrm>
            <a:off x="4795574" y="3778986"/>
            <a:ext cx="351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Prior mean      Prior covariance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96C9A44-8291-A14C-A31C-7B1BBBC81F87}"/>
              </a:ext>
            </a:extLst>
          </p:cNvPr>
          <p:cNvCxnSpPr/>
          <p:nvPr/>
        </p:nvCxnSpPr>
        <p:spPr>
          <a:xfrm flipH="1">
            <a:off x="7032171" y="4136571"/>
            <a:ext cx="87086" cy="206829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2DCA7EB-6215-4D43-A034-65C91E0EACC9}"/>
              </a:ext>
            </a:extLst>
          </p:cNvPr>
          <p:cNvCxnSpPr>
            <a:cxnSpLocks/>
          </p:cNvCxnSpPr>
          <p:nvPr/>
        </p:nvCxnSpPr>
        <p:spPr>
          <a:xfrm>
            <a:off x="5983441" y="4117498"/>
            <a:ext cx="308502" cy="27872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324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8C8A9B-DA73-E048-95E8-5F81199BE6E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7C4255-4BF7-CE49-9727-FA6D3BF7F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F499E-F541-7740-8192-E74DF0B3DE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2E7DBDB-6E73-9645-9C32-D0CA95DF1B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Example: surface priors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678C92-941B-2E40-9AB4-F5F9D73236E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4026" y="1066801"/>
            <a:ext cx="8248650" cy="5138964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b="1" dirty="0"/>
              <a:t>It is common to parameterize surfaces by specifying the reflectance independently in each channel.  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b="1" dirty="0"/>
              <a:t>In this case one reasonable prior would be a collection of Gaussians, formed by clustering “universal” libraries of diverse spectra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b="1" dirty="0"/>
              <a:t>At retrieval time, we pick the ”nearest” (via Mahalanobis or Euclidean distance) to serve as the prior mean and covariance for that inversion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b="1" dirty="0"/>
              <a:t>Some useful tricks: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1800" b="1" dirty="0"/>
              <a:t>Heavy regularization, i.e. diagonal loading, can broaden the distributions to ensure that they can retrieve arbitrary shapes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1800" b="1" dirty="0"/>
              <a:t>Since magnitudes vary, we represent covariances and means in normalized form (L2- or L1-normalized) and scale them to the magnitude of each new spectrum.  This constrains shapes only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1800" b="1" dirty="0"/>
              <a:t>It is useful to limit distance calculations to reference wavelength intervals selected for resilience to atmospheric distortions.</a:t>
            </a:r>
          </a:p>
        </p:txBody>
      </p:sp>
    </p:spTree>
    <p:extLst>
      <p:ext uri="{BB962C8B-B14F-4D97-AF65-F5344CB8AC3E}">
        <p14:creationId xmlns:p14="http://schemas.microsoft.com/office/powerpoint/2010/main" val="2192665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8C8A9B-DA73-E048-95E8-5F81199BE6E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7C4255-4BF7-CE49-9727-FA6D3BF7F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F499E-F541-7740-8192-E74DF0B3DE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E06CEA0-C805-1846-94D0-E568CD2C5D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of multi-component surface models</a:t>
            </a:r>
            <a:br>
              <a:rPr lang="en-US" dirty="0"/>
            </a:b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37B4B89-BE14-D947-B989-7BB438C8F0C2}"/>
              </a:ext>
            </a:extLst>
          </p:cNvPr>
          <p:cNvSpPr txBox="1">
            <a:spLocks/>
          </p:cNvSpPr>
          <p:nvPr/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/>
              <a:t>[Thompson et al., </a:t>
            </a:r>
            <a:r>
              <a:rPr lang="en-US" sz="1600" i="1"/>
              <a:t>Remote Sensing of Environment </a:t>
            </a:r>
            <a:r>
              <a:rPr lang="en-US" sz="1600"/>
              <a:t>216, 2018]</a:t>
            </a:r>
            <a:endParaRPr lang="en-US" sz="1600" dirty="0"/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1E2A03EC-E124-3A4E-BCF3-F228BB8460E1}"/>
              </a:ext>
            </a:extLst>
          </p:cNvPr>
          <p:cNvSpPr txBox="1">
            <a:spLocks/>
          </p:cNvSpPr>
          <p:nvPr/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 cap="none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1B1B83-2234-9E47-B97B-CD8F6E9E6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21" y="1551007"/>
            <a:ext cx="8425038" cy="441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480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ED94BB-FD69-5447-8D1A-74569D50431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FD5786-F6FF-D74C-8CA7-13CF9C82813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C7791E-4723-1449-8FFF-000441FFFD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A42FA0-402A-C34A-A5AF-B3D0D6816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7A65D1C-A40A-D847-BC37-617B7D6249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Interpreting covariance matrix structure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1E6EC1E-57C6-7741-904A-A6FC261AFF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925155"/>
              </p:ext>
            </p:extLst>
          </p:nvPr>
        </p:nvGraphicFramePr>
        <p:xfrm>
          <a:off x="3972354" y="1936234"/>
          <a:ext cx="4024866" cy="40216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1622">
                  <a:extLst>
                    <a:ext uri="{9D8B030D-6E8A-4147-A177-3AD203B41FA5}">
                      <a16:colId xmlns:a16="http://schemas.microsoft.com/office/drawing/2014/main" val="2789592047"/>
                    </a:ext>
                  </a:extLst>
                </a:gridCol>
                <a:gridCol w="1341622">
                  <a:extLst>
                    <a:ext uri="{9D8B030D-6E8A-4147-A177-3AD203B41FA5}">
                      <a16:colId xmlns:a16="http://schemas.microsoft.com/office/drawing/2014/main" val="846819081"/>
                    </a:ext>
                  </a:extLst>
                </a:gridCol>
                <a:gridCol w="1341622">
                  <a:extLst>
                    <a:ext uri="{9D8B030D-6E8A-4147-A177-3AD203B41FA5}">
                      <a16:colId xmlns:a16="http://schemas.microsoft.com/office/drawing/2014/main" val="3644458493"/>
                    </a:ext>
                  </a:extLst>
                </a:gridCol>
              </a:tblGrid>
              <a:tr h="134055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A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tx1"/>
                      </a:fgClr>
                      <a:bgClr>
                        <a:schemeClr val="accent2">
                          <a:lumMod val="20000"/>
                          <a:lumOff val="80000"/>
                        </a:schemeClr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A,C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36225616"/>
                  </a:ext>
                </a:extLst>
              </a:tr>
              <a:tr h="134055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B</a:t>
                      </a:r>
                    </a:p>
                  </a:txBody>
                  <a:tcPr marL="80689" marR="80689" marT="40345" marB="40345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extLst>
                  <a:ext uri="{0D108BD9-81ED-4DB2-BD59-A6C34878D82A}">
                    <a16:rowId xmlns:a16="http://schemas.microsoft.com/office/drawing/2014/main" val="3474313253"/>
                  </a:ext>
                </a:extLst>
              </a:tr>
              <a:tr h="134055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C,A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C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21682519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525D0F0-E60B-754A-B56D-5E2435DC2453}"/>
              </a:ext>
            </a:extLst>
          </p:cNvPr>
          <p:cNvSpPr txBox="1"/>
          <p:nvPr/>
        </p:nvSpPr>
        <p:spPr>
          <a:xfrm>
            <a:off x="3428066" y="242110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FFDEFF-7A3C-4349-87E3-2275EB3E21E5}"/>
              </a:ext>
            </a:extLst>
          </p:cNvPr>
          <p:cNvSpPr txBox="1"/>
          <p:nvPr/>
        </p:nvSpPr>
        <p:spPr>
          <a:xfrm>
            <a:off x="3422624" y="387050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E70982-02DB-5549-BEB4-07735B602D37}"/>
              </a:ext>
            </a:extLst>
          </p:cNvPr>
          <p:cNvSpPr txBox="1"/>
          <p:nvPr/>
        </p:nvSpPr>
        <p:spPr>
          <a:xfrm>
            <a:off x="3432415" y="513523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250261-221E-B945-8747-A3C52D67A828}"/>
              </a:ext>
            </a:extLst>
          </p:cNvPr>
          <p:cNvSpPr txBox="1"/>
          <p:nvPr/>
        </p:nvSpPr>
        <p:spPr>
          <a:xfrm>
            <a:off x="454026" y="1055699"/>
            <a:ext cx="80543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Imagine a state vector partitioned into three groups (A,B,C)…. Leading to the following block decomposition of the covariance matrix.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AC3209-0BF1-7A47-A50F-8031E946E7CD}"/>
              </a:ext>
            </a:extLst>
          </p:cNvPr>
          <p:cNvSpPr txBox="1"/>
          <p:nvPr/>
        </p:nvSpPr>
        <p:spPr>
          <a:xfrm>
            <a:off x="458511" y="4965959"/>
            <a:ext cx="29783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The </a:t>
            </a:r>
            <a:r>
              <a:rPr lang="en-US" sz="1600" b="1" i="1" dirty="0"/>
              <a:t>Striped </a:t>
            </a:r>
            <a:r>
              <a:rPr lang="en-US" sz="1600" b="1" dirty="0"/>
              <a:t>area is the marginal covariance of the state vector combining A and C.  It is independent of B,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3E0CA9-A6B3-4E42-9F83-37FCA8E5DEAD}"/>
              </a:ext>
            </a:extLst>
          </p:cNvPr>
          <p:cNvSpPr txBox="1"/>
          <p:nvPr/>
        </p:nvSpPr>
        <p:spPr>
          <a:xfrm>
            <a:off x="454026" y="1989859"/>
            <a:ext cx="28555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The </a:t>
            </a:r>
            <a:r>
              <a:rPr lang="en-US" sz="1600" b="1" i="1" dirty="0">
                <a:solidFill>
                  <a:schemeClr val="accent2"/>
                </a:solidFill>
              </a:rPr>
              <a:t>Red</a:t>
            </a:r>
            <a:r>
              <a:rPr lang="en-US" sz="1600" b="1" i="1" dirty="0"/>
              <a:t> </a:t>
            </a:r>
            <a:r>
              <a:rPr lang="en-US" sz="1600" b="1" dirty="0"/>
              <a:t>area is the marginal covariance of A.  It is our best estimate of p(A) if no other variables are observed.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236495-D347-594D-83CD-848881F59A61}"/>
              </a:ext>
            </a:extLst>
          </p:cNvPr>
          <p:cNvSpPr txBox="1"/>
          <p:nvPr/>
        </p:nvSpPr>
        <p:spPr>
          <a:xfrm>
            <a:off x="444235" y="3312622"/>
            <a:ext cx="29783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The </a:t>
            </a:r>
            <a:r>
              <a:rPr lang="en-US" sz="1600" b="1" i="1" dirty="0">
                <a:solidFill>
                  <a:srgbClr val="00B050"/>
                </a:solidFill>
              </a:rPr>
              <a:t>Green</a:t>
            </a:r>
            <a:r>
              <a:rPr lang="en-US" sz="1600" b="1" i="1" dirty="0"/>
              <a:t> </a:t>
            </a:r>
            <a:r>
              <a:rPr lang="en-US" sz="1600" b="1" dirty="0"/>
              <a:t>area is the marginal covariance of B.  Zeros outside of the diagonal blocks mean that it is independent of all other state vector elements.</a:t>
            </a:r>
          </a:p>
        </p:txBody>
      </p:sp>
    </p:spTree>
    <p:extLst>
      <p:ext uri="{BB962C8B-B14F-4D97-AF65-F5344CB8AC3E}">
        <p14:creationId xmlns:p14="http://schemas.microsoft.com/office/powerpoint/2010/main" val="51525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D2DF17-92FF-2E46-9CED-BCE371B7A2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89CCE-46F6-104D-A9C4-22736D34EE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8A245-4F6B-2E48-BD8C-34BEE7BFB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87D986-66DC-8B41-96D5-4259D1E8B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026" y="454025"/>
            <a:ext cx="3366860" cy="436031"/>
          </a:xfrm>
        </p:spPr>
        <p:txBody>
          <a:bodyPr/>
          <a:lstStyle/>
          <a:p>
            <a:r>
              <a:rPr lang="en-US" dirty="0" err="1"/>
              <a:t>Overconstrained</a:t>
            </a:r>
            <a:r>
              <a:rPr lang="en-US" dirty="0"/>
              <a:t> prior distributions can induce bias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EE0F072-49A1-1149-B01D-5463D9A0E854}"/>
              </a:ext>
            </a:extLst>
          </p:cNvPr>
          <p:cNvGrpSpPr/>
          <p:nvPr/>
        </p:nvGrpSpPr>
        <p:grpSpPr>
          <a:xfrm>
            <a:off x="7059688" y="693811"/>
            <a:ext cx="1410982" cy="5310956"/>
            <a:chOff x="1440318" y="1089780"/>
            <a:chExt cx="1382400" cy="520337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FEFC16-9290-EC41-A646-7BA11D5A4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339A2B-4107-CA42-A0E4-DFB0840A69EA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F023888-40E2-1446-AA7F-A1CE139431DE}"/>
              </a:ext>
            </a:extLst>
          </p:cNvPr>
          <p:cNvSpPr txBox="1"/>
          <p:nvPr/>
        </p:nvSpPr>
        <p:spPr>
          <a:xfrm>
            <a:off x="454026" y="1963233"/>
            <a:ext cx="32480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Example: Cuprite, Nevada,</a:t>
            </a:r>
          </a:p>
          <a:p>
            <a:r>
              <a:rPr lang="en-US" sz="2000" dirty="0"/>
              <a:t>AVIRIS-NG instrument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F2A718-E80C-5F40-8AA3-BF2684FAB131}"/>
              </a:ext>
            </a:extLst>
          </p:cNvPr>
          <p:cNvCxnSpPr>
            <a:cxnSpLocks/>
          </p:cNvCxnSpPr>
          <p:nvPr/>
        </p:nvCxnSpPr>
        <p:spPr>
          <a:xfrm flipV="1">
            <a:off x="6237514" y="3537857"/>
            <a:ext cx="1181403" cy="121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0088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D2DF17-92FF-2E46-9CED-BCE371B7A2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89CCE-46F6-104D-A9C4-22736D34EE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8A245-4F6B-2E48-BD8C-34BEE7BFB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87D986-66DC-8B41-96D5-4259D1E8B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026" y="454025"/>
            <a:ext cx="3366860" cy="436031"/>
          </a:xfrm>
        </p:spPr>
        <p:txBody>
          <a:bodyPr/>
          <a:lstStyle/>
          <a:p>
            <a:r>
              <a:rPr lang="en-US" dirty="0" err="1"/>
              <a:t>Overconstrained</a:t>
            </a:r>
            <a:r>
              <a:rPr lang="en-US" dirty="0"/>
              <a:t> prior distributions can induce bias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EE0F072-49A1-1149-B01D-5463D9A0E854}"/>
              </a:ext>
            </a:extLst>
          </p:cNvPr>
          <p:cNvGrpSpPr/>
          <p:nvPr/>
        </p:nvGrpSpPr>
        <p:grpSpPr>
          <a:xfrm>
            <a:off x="7059688" y="693811"/>
            <a:ext cx="1410982" cy="5310956"/>
            <a:chOff x="1440318" y="1089780"/>
            <a:chExt cx="1382400" cy="520337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FEFC16-9290-EC41-A646-7BA11D5A4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339A2B-4107-CA42-A0E4-DFB0840A69EA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E85CEE0-E902-5E4E-A4FD-D159A2830E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16" r="9453" b="1990"/>
          <a:stretch/>
        </p:blipFill>
        <p:spPr>
          <a:xfrm>
            <a:off x="3950987" y="198951"/>
            <a:ext cx="2744258" cy="247216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F023888-40E2-1446-AA7F-A1CE139431DE}"/>
              </a:ext>
            </a:extLst>
          </p:cNvPr>
          <p:cNvSpPr txBox="1"/>
          <p:nvPr/>
        </p:nvSpPr>
        <p:spPr>
          <a:xfrm>
            <a:off x="454026" y="1963233"/>
            <a:ext cx="32480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Example: Cuprite, Nevada,</a:t>
            </a:r>
          </a:p>
          <a:p>
            <a:r>
              <a:rPr lang="en-US" sz="2000" dirty="0"/>
              <a:t>AVIRIS-NG instrument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F2A718-E80C-5F40-8AA3-BF2684FAB131}"/>
              </a:ext>
            </a:extLst>
          </p:cNvPr>
          <p:cNvCxnSpPr>
            <a:cxnSpLocks/>
          </p:cNvCxnSpPr>
          <p:nvPr/>
        </p:nvCxnSpPr>
        <p:spPr>
          <a:xfrm flipV="1">
            <a:off x="6237514" y="3537857"/>
            <a:ext cx="1181403" cy="121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083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D2DF17-92FF-2E46-9CED-BCE371B7A2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89CCE-46F6-104D-A9C4-22736D34EE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8A245-4F6B-2E48-BD8C-34BEE7BFB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87D986-66DC-8B41-96D5-4259D1E8B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026" y="454025"/>
            <a:ext cx="3366860" cy="436031"/>
          </a:xfrm>
        </p:spPr>
        <p:txBody>
          <a:bodyPr/>
          <a:lstStyle/>
          <a:p>
            <a:r>
              <a:rPr lang="en-US" dirty="0" err="1"/>
              <a:t>Overconstrained</a:t>
            </a:r>
            <a:r>
              <a:rPr lang="en-US" dirty="0"/>
              <a:t> prior distributions can induce bias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7F41E7-8614-C54C-8A9F-2E3B9C965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35"/>
          <a:stretch/>
        </p:blipFill>
        <p:spPr>
          <a:xfrm>
            <a:off x="454026" y="2745400"/>
            <a:ext cx="6301139" cy="374983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EE0F072-49A1-1149-B01D-5463D9A0E854}"/>
              </a:ext>
            </a:extLst>
          </p:cNvPr>
          <p:cNvGrpSpPr/>
          <p:nvPr/>
        </p:nvGrpSpPr>
        <p:grpSpPr>
          <a:xfrm>
            <a:off x="7059688" y="693811"/>
            <a:ext cx="1410982" cy="5310956"/>
            <a:chOff x="1440318" y="1089780"/>
            <a:chExt cx="1382400" cy="520337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FEFC16-9290-EC41-A646-7BA11D5A4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339A2B-4107-CA42-A0E4-DFB0840A69EA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E85CEE0-E902-5E4E-A4FD-D159A2830E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16" r="9453" b="1990"/>
          <a:stretch/>
        </p:blipFill>
        <p:spPr>
          <a:xfrm>
            <a:off x="3950987" y="198951"/>
            <a:ext cx="2744258" cy="247216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F023888-40E2-1446-AA7F-A1CE139431DE}"/>
              </a:ext>
            </a:extLst>
          </p:cNvPr>
          <p:cNvSpPr txBox="1"/>
          <p:nvPr/>
        </p:nvSpPr>
        <p:spPr>
          <a:xfrm>
            <a:off x="454026" y="1963233"/>
            <a:ext cx="32480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Example: Cuprite, Nevada,</a:t>
            </a:r>
          </a:p>
          <a:p>
            <a:r>
              <a:rPr lang="en-US" sz="2000" dirty="0"/>
              <a:t>AVIRIS-NG instrument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F2A718-E80C-5F40-8AA3-BF2684FAB131}"/>
              </a:ext>
            </a:extLst>
          </p:cNvPr>
          <p:cNvCxnSpPr>
            <a:cxnSpLocks/>
          </p:cNvCxnSpPr>
          <p:nvPr/>
        </p:nvCxnSpPr>
        <p:spPr>
          <a:xfrm flipV="1">
            <a:off x="6237514" y="3537857"/>
            <a:ext cx="1181403" cy="121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498609"/>
      </p:ext>
    </p:extLst>
  </p:cSld>
  <p:clrMapOvr>
    <a:masterClrMapping/>
  </p:clrMapOvr>
</p:sld>
</file>

<file path=ppt/theme/theme1.xml><?xml version="1.0" encoding="utf-8"?>
<a:theme xmlns:a="http://schemas.openxmlformats.org/drawingml/2006/main" name="NASA-JPL White Templates">
  <a:themeElements>
    <a:clrScheme name="JPL Colors - Feb2015">
      <a:dk1>
        <a:srgbClr val="000000"/>
      </a:dk1>
      <a:lt1>
        <a:srgbClr val="FFFFFF"/>
      </a:lt1>
      <a:dk2>
        <a:srgbClr val="D0D3D4"/>
      </a:dk2>
      <a:lt2>
        <a:srgbClr val="75787B"/>
      </a:lt2>
      <a:accent1>
        <a:srgbClr val="32373B"/>
      </a:accent1>
      <a:accent2>
        <a:srgbClr val="EE2737"/>
      </a:accent2>
      <a:accent3>
        <a:srgbClr val="BA0C2F"/>
      </a:accent3>
      <a:accent4>
        <a:srgbClr val="410706"/>
      </a:accent4>
      <a:accent5>
        <a:srgbClr val="6083AA"/>
      </a:accent5>
      <a:accent6>
        <a:srgbClr val="FFFFFF"/>
      </a:accent6>
      <a:hlink>
        <a:srgbClr val="BA0C2F"/>
      </a:hlink>
      <a:folHlink>
        <a:srgbClr val="BA0C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NASA-JPL White Templates</Template>
  <TotalTime>786</TotalTime>
  <Words>742</Words>
  <Application>Microsoft Macintosh PowerPoint</Application>
  <PresentationFormat>On-screen Show (4:3)</PresentationFormat>
  <Paragraphs>92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Cambria Math</vt:lpstr>
      <vt:lpstr>NASA-JPL White Templates</vt:lpstr>
      <vt:lpstr>PowerPoint Presentation</vt:lpstr>
      <vt:lpstr>PowerPoint Presentation</vt:lpstr>
      <vt:lpstr>The prior distribution is tool to direct measurement information to specific goals</vt:lpstr>
      <vt:lpstr>Example: surface priors</vt:lpstr>
      <vt:lpstr>Example of multi-component surface models </vt:lpstr>
      <vt:lpstr>Interpreting covariance matrix structure</vt:lpstr>
      <vt:lpstr>Overconstrained prior distributions can induce bias</vt:lpstr>
      <vt:lpstr>Overconstrained prior distributions can induce bias</vt:lpstr>
      <vt:lpstr>Overconstrained prior distributions can induce bias</vt:lpstr>
      <vt:lpstr>But underconstrained priors can leave residual artifacts and noise</vt:lpstr>
      <vt:lpstr>Solution: Design priors carefully</vt:lpstr>
      <vt:lpstr>PowerPoint Presentation</vt:lpstr>
      <vt:lpstr>Exercise: Cuprite, NV - ang20140625t192252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R. Thompson</dc:creator>
  <cp:lastModifiedBy>David R. Thompson</cp:lastModifiedBy>
  <cp:revision>116</cp:revision>
  <cp:lastPrinted>2014-07-14T23:49:38Z</cp:lastPrinted>
  <dcterms:created xsi:type="dcterms:W3CDTF">2019-07-06T21:56:51Z</dcterms:created>
  <dcterms:modified xsi:type="dcterms:W3CDTF">2020-09-13T17:31:37Z</dcterms:modified>
</cp:coreProperties>
</file>

<file path=docProps/thumbnail.jpeg>
</file>